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7" r:id="rId2"/>
    <p:sldId id="281" r:id="rId3"/>
    <p:sldId id="280" r:id="rId4"/>
    <p:sldId id="284" r:id="rId5"/>
    <p:sldId id="287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998"/>
    <a:srgbClr val="D42428"/>
    <a:srgbClr val="03A1A4"/>
    <a:srgbClr val="EF3078"/>
    <a:srgbClr val="E6E7E9"/>
    <a:srgbClr val="D9D9D9"/>
    <a:srgbClr val="EE9524"/>
    <a:srgbClr val="26A6D1"/>
    <a:srgbClr val="E6E6E6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5332" autoAdjust="0"/>
  </p:normalViewPr>
  <p:slideViewPr>
    <p:cSldViewPr snapToGrid="0">
      <p:cViewPr varScale="1">
        <p:scale>
          <a:sx n="110" d="100"/>
          <a:sy n="110" d="100"/>
        </p:scale>
        <p:origin x="11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648AD-8FA5-44A5-96CB-2997E412B623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1E696-EA84-4367-972D-1CDC2C3E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7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8B03F-EB71-410D-A9C3-2D2AC60C8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7EC6C-FF8E-4AAE-B6E8-226BD551F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A6717-B0C0-44C1-A7AA-8C117B3E9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E5E5D-80C9-46B8-B697-9A54A575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041BB-7A72-43E2-9893-1FF9F369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8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B5551-51AF-4DDB-B83F-67EF20484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FF0E7-6F29-41A1-9A79-467FE0B86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19DA6-7E4C-4D81-87A3-3E9AB00D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352FA-B019-45A0-B5B3-429DA0C7A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ABD4C-CCFF-4EA8-B0D9-78E1EE44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5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6797-CD77-463D-B20B-E31409F4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3734E-B29A-41DF-966C-F6F9807EC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AC8D4-16DF-418A-B561-315CFB7D1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D482F-CD8A-417A-9180-C3CB13EB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8BC6B-2238-4F42-8A20-2BBF6D86A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1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E1D6-8F5E-4D5E-8590-DDF4F314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BD5BF-F646-45A0-9D45-839B57ECD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CB740-2940-49DF-A4ED-1A3FCD5512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05D94-BE73-455C-9FC9-0E9D94662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971C2-0268-4127-8441-E825F0BC0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998E0-5F09-4DB4-8AF6-93C733433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7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542A6-5CDE-4103-878C-3FD05FDC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B54EB-FD62-4AD1-A7BA-94BF3A00A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7967F-F563-4822-B8C7-F9531DF5B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A9A81E-D741-4C20-AF41-834F0764E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AE94A0-45ED-473B-A985-354EA7DD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646A99-4B06-40C6-BC1F-6DCF5051C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49601-28C7-46D3-98E9-C01731F3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211C91-D0F4-43AB-A65B-B3A4A6CC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4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DC96D-9259-4193-AA29-9C555513A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99C55-D785-4815-844F-10552A8B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A0546-62B4-4A71-945D-0CDDF00BE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1FA51-7F1E-4675-A594-ED6AE654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5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64601B-CDAA-417C-896A-3EBBF835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91B993-D7C5-4B2F-978A-53C1EAAC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B1606-B9AC-4E4C-BDB5-EFB17BF6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1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716A5-B55C-4E0A-8E80-86F8981F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B415D-BD3B-4BF1-8702-ACB73F739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1B6E5-8961-47C3-82F6-84F820986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15EFA-9CDB-407E-A02C-55936102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83BD7-A3AB-4146-B913-49E0021E1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EE8AB-4161-4B83-B736-16A17329C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2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F0B64-16D0-4DD1-B453-AF6665549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15406-DEC9-4387-8D9E-76AD25AAB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FE20B-13AB-4D94-A3C2-7925ACFD0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D83F7-4D58-48EE-854B-BBCAA067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9F3C9-528D-4723-9868-C8EC2755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1BBCA-FD3A-4E60-8E98-F1C2B619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9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6CB62-DE42-49E8-BA74-67778CC9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D53F0-4002-468C-A76A-D5B2444BF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49F17-23EF-4437-9DAC-2E8D15EF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3A19B-6D9A-433C-B5EF-B8E2C792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71ADC-190F-451D-9E92-EC6F2D55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2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051EC9-B24C-4BC9-82E4-0B3B7C3CE5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198D9-BA81-4EAE-AFB9-D4959FA4F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E91E6-EDA5-4866-AE21-838EE23C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1A2FF-A882-4128-94DB-655A820A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BF748-DD2E-44B3-8F36-441D6726E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3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0809AC-7EC4-49E0-990C-A6C64F487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B1242-C231-4EEF-BCE9-DA025AF02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5FF5F-AE2C-4B42-B0CC-0596B671F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0115F-65E7-4948-BBBD-A84F05213A8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D5724-EF5C-4A01-9DE7-01578DB37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064B1-DC35-4C35-A879-FEE290790C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1DDA6-1DBC-4F4A-8EE5-258398DC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1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2395729" y="270891"/>
            <a:ext cx="7598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Pola</a:t>
            </a:r>
            <a:r>
              <a:rPr lang="en-US" sz="40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 </a:t>
            </a:r>
            <a:r>
              <a:rPr lang="en-US" sz="40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Penerimaan</a:t>
            </a:r>
            <a:r>
              <a:rPr lang="en-US" sz="40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 </a:t>
            </a:r>
            <a:r>
              <a:rPr lang="en-US" sz="40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Mahasiswa</a:t>
            </a:r>
            <a:r>
              <a:rPr lang="en-US" sz="40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 </a:t>
            </a:r>
            <a:r>
              <a:rPr lang="en-US" sz="40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Baru</a:t>
            </a:r>
            <a:endParaRPr lang="en-US" sz="4000" dirty="0" smtClean="0">
              <a:solidFill>
                <a:srgbClr val="03A1A4"/>
              </a:solidFill>
              <a:latin typeface="Tw Cen MT" panose="020B0602020104020603" pitchFamily="34" charset="0"/>
            </a:endParaRPr>
          </a:p>
          <a:p>
            <a:pPr algn="ctr"/>
            <a:r>
              <a:rPr lang="en-US" sz="40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Perguruan</a:t>
            </a:r>
            <a:r>
              <a:rPr lang="en-US" sz="40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 Tinggi </a:t>
            </a:r>
            <a:r>
              <a:rPr lang="en-US" sz="40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Negeri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A81CDB-32D0-44DE-8C97-ED9715A26794}"/>
              </a:ext>
            </a:extLst>
          </p:cNvPr>
          <p:cNvGrpSpPr/>
          <p:nvPr/>
        </p:nvGrpSpPr>
        <p:grpSpPr>
          <a:xfrm>
            <a:off x="5476149" y="1625108"/>
            <a:ext cx="1434489" cy="190500"/>
            <a:chOff x="4679586" y="878988"/>
            <a:chExt cx="1434489" cy="1905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31D10B2-1E82-41AB-86A1-B072302828F6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DB7722A-3558-43A6-B164-DF6A02A376BF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FE304DF-F7E1-42ED-9E9B-4CE7C44D9B16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F54F95C-E83F-4F9D-8AD7-617D43243D98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0EAC4EE-D672-4D5A-8655-7DB7D57CBE0E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82A5AAB-A3CF-4918-97C8-8B57985F7526}"/>
              </a:ext>
            </a:extLst>
          </p:cNvPr>
          <p:cNvSpPr txBox="1"/>
          <p:nvPr/>
        </p:nvSpPr>
        <p:spPr>
          <a:xfrm>
            <a:off x="1731061" y="6158937"/>
            <a:ext cx="8924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Tw Cen MT" panose="020B0602020104020603" pitchFamily="34" charset="0"/>
              </a:rPr>
              <a:t>Webinar -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Tw Cen MT" panose="020B0602020104020603" pitchFamily="34" charset="0"/>
              </a:rPr>
              <a:t>Selasa</a:t>
            </a:r>
            <a:r>
              <a:rPr lang="en-US" sz="2800" smtClean="0">
                <a:solidFill>
                  <a:schemeClr val="accent3">
                    <a:lumMod val="50000"/>
                  </a:schemeClr>
                </a:solidFill>
                <a:latin typeface="Tw Cen MT" panose="020B0602020104020603" pitchFamily="34" charset="0"/>
              </a:rPr>
              <a:t>, 26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Tw Cen MT" panose="020B0602020104020603" pitchFamily="34" charset="0"/>
              </a:rPr>
              <a:t>Januari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Tw Cen MT" panose="020B0602020104020603" pitchFamily="34" charset="0"/>
              </a:rPr>
              <a:t> 2021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F4BCEC-0127-47F1-895D-949414E51E68}"/>
              </a:ext>
            </a:extLst>
          </p:cNvPr>
          <p:cNvSpPr txBox="1"/>
          <p:nvPr/>
        </p:nvSpPr>
        <p:spPr>
          <a:xfrm>
            <a:off x="2553876" y="4779900"/>
            <a:ext cx="7278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Dosen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Teknik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Elektro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</a:p>
          <a:p>
            <a:pPr algn="ctr"/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Kepala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Badan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Pengelola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Penerimaan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Mahasiswa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Baru</a:t>
            </a:r>
            <a:endParaRPr lang="en-US" sz="2400" dirty="0" smtClean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Universitas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Lampung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4" t="9196" r="4973" b="6481"/>
          <a:stretch/>
        </p:blipFill>
        <p:spPr>
          <a:xfrm>
            <a:off x="5003777" y="2019082"/>
            <a:ext cx="2379235" cy="2379235"/>
          </a:xfrm>
          <a:prstGeom prst="ellipse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2A5AAB-A3CF-4918-97C8-8B57985F7526}"/>
              </a:ext>
            </a:extLst>
          </p:cNvPr>
          <p:cNvSpPr txBox="1"/>
          <p:nvPr/>
        </p:nvSpPr>
        <p:spPr>
          <a:xfrm>
            <a:off x="2971163" y="4359036"/>
            <a:ext cx="6444342" cy="61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Dr. Eng., </a:t>
            </a:r>
            <a:r>
              <a:rPr lang="en-US" sz="32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Helmy</a:t>
            </a:r>
            <a:r>
              <a:rPr lang="en-US" sz="32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 </a:t>
            </a:r>
            <a:r>
              <a:rPr lang="en-US" sz="3200" dirty="0" err="1" smtClean="0">
                <a:solidFill>
                  <a:srgbClr val="03A1A4"/>
                </a:solidFill>
                <a:latin typeface="Tw Cen MT" panose="020B0602020104020603" pitchFamily="34" charset="0"/>
              </a:rPr>
              <a:t>Fitriawan</a:t>
            </a:r>
            <a:r>
              <a:rPr lang="en-US" sz="32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, S.T., M.Sc.</a:t>
            </a:r>
            <a:endParaRPr lang="en-US" sz="3200" dirty="0">
              <a:solidFill>
                <a:srgbClr val="03A1A4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1651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4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endCxn id="18" idx="6"/>
          </p:cNvCxnSpPr>
          <p:nvPr/>
        </p:nvCxnSpPr>
        <p:spPr>
          <a:xfrm flipH="1">
            <a:off x="2479782" y="2792387"/>
            <a:ext cx="1305802" cy="139896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2456543" y="131812"/>
            <a:ext cx="727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JENIS PENDIDIKAN TINGGI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5BC96-17A2-4BD5-BA51-10270687E851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BDE4C1-DAF9-476F-B807-27BE954F6C8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70" y="3154695"/>
            <a:ext cx="2073312" cy="2073312"/>
          </a:xfrm>
          <a:prstGeom prst="ellips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2" name="Snip Single Corner Rectangle 21"/>
          <p:cNvSpPr/>
          <p:nvPr/>
        </p:nvSpPr>
        <p:spPr>
          <a:xfrm>
            <a:off x="3774143" y="2517408"/>
            <a:ext cx="2584328" cy="470263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Pendidikan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Akademik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Snip Single Corner Rectangle 33"/>
          <p:cNvSpPr/>
          <p:nvPr/>
        </p:nvSpPr>
        <p:spPr>
          <a:xfrm>
            <a:off x="3774143" y="4451515"/>
            <a:ext cx="2584328" cy="470263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Pendidikan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Vokasi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Snip Single Corner Rectangle 34"/>
          <p:cNvSpPr/>
          <p:nvPr/>
        </p:nvSpPr>
        <p:spPr>
          <a:xfrm>
            <a:off x="3774143" y="5786891"/>
            <a:ext cx="2584328" cy="470263"/>
          </a:xfrm>
          <a:prstGeom prst="snip1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Pendidikan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</a:rPr>
              <a:t>Profesi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7197526" y="5786890"/>
            <a:ext cx="2358850" cy="4702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Pekerjaan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dengan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syarat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keahlian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tertentu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197526" y="4470584"/>
            <a:ext cx="2376778" cy="47026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Keahlian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terapan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tertentu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64" idx="1"/>
            <a:endCxn id="22" idx="0"/>
          </p:cNvCxnSpPr>
          <p:nvPr/>
        </p:nvCxnSpPr>
        <p:spPr>
          <a:xfrm flipH="1">
            <a:off x="6358471" y="1520355"/>
            <a:ext cx="821128" cy="1232185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7179599" y="1367734"/>
            <a:ext cx="2376778" cy="3052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Rumpun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Agama 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68" idx="1"/>
            <a:endCxn id="22" idx="0"/>
          </p:cNvCxnSpPr>
          <p:nvPr/>
        </p:nvCxnSpPr>
        <p:spPr>
          <a:xfrm flipH="1">
            <a:off x="6358471" y="1978217"/>
            <a:ext cx="821127" cy="774323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/>
        </p:nvSpPr>
        <p:spPr>
          <a:xfrm>
            <a:off x="7179598" y="1825596"/>
            <a:ext cx="2376778" cy="3052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Rumpun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Humaniora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7179598" y="2283457"/>
            <a:ext cx="2376778" cy="3052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Rumpun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Sosial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7179598" y="2752540"/>
            <a:ext cx="2376778" cy="3052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Rumpun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Alam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7197526" y="3222626"/>
            <a:ext cx="2376778" cy="3052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Rumpun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Formal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7197526" y="3690988"/>
            <a:ext cx="2376778" cy="30524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Rumpun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Terapan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endCxn id="22" idx="0"/>
          </p:cNvCxnSpPr>
          <p:nvPr/>
        </p:nvCxnSpPr>
        <p:spPr>
          <a:xfrm flipH="1">
            <a:off x="6358471" y="2455091"/>
            <a:ext cx="821127" cy="297449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72" idx="1"/>
            <a:endCxn id="22" idx="0"/>
          </p:cNvCxnSpPr>
          <p:nvPr/>
        </p:nvCxnSpPr>
        <p:spPr>
          <a:xfrm flipH="1" flipV="1">
            <a:off x="6358471" y="2752540"/>
            <a:ext cx="821127" cy="1526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73" idx="1"/>
            <a:endCxn id="22" idx="0"/>
          </p:cNvCxnSpPr>
          <p:nvPr/>
        </p:nvCxnSpPr>
        <p:spPr>
          <a:xfrm flipH="1" flipV="1">
            <a:off x="6358471" y="2752540"/>
            <a:ext cx="839055" cy="622707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74" idx="1"/>
          </p:cNvCxnSpPr>
          <p:nvPr/>
        </p:nvCxnSpPr>
        <p:spPr>
          <a:xfrm flipH="1" flipV="1">
            <a:off x="6358472" y="2752541"/>
            <a:ext cx="839054" cy="109106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9809687" y="1553353"/>
            <a:ext cx="2171524" cy="1752627"/>
            <a:chOff x="9809687" y="1553353"/>
            <a:chExt cx="2171524" cy="1752627"/>
          </a:xfrm>
        </p:grpSpPr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9687" y="2455091"/>
              <a:ext cx="1961371" cy="850889"/>
            </a:xfrm>
            <a:prstGeom prst="rect">
              <a:avLst/>
            </a:prstGeom>
          </p:spPr>
        </p:pic>
        <p:sp>
          <p:nvSpPr>
            <p:cNvPr id="100" name="Cloud Callout 99"/>
            <p:cNvSpPr/>
            <p:nvPr/>
          </p:nvSpPr>
          <p:spPr>
            <a:xfrm>
              <a:off x="10268954" y="1553353"/>
              <a:ext cx="1712257" cy="812025"/>
            </a:xfrm>
            <a:prstGeom prst="cloudCallou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 smtClean="0"/>
                <a:t>S.Pd</a:t>
              </a:r>
              <a:r>
                <a:rPr lang="en-US" sz="1400" dirty="0" smtClean="0"/>
                <a:t>., S.E., S.IP, S.T., </a:t>
              </a:r>
              <a:r>
                <a:rPr lang="en-US" sz="1400" dirty="0" err="1" smtClean="0"/>
                <a:t>S.Si</a:t>
              </a:r>
              <a:r>
                <a:rPr lang="en-US" sz="1400" dirty="0" smtClean="0"/>
                <a:t>. S.H., </a:t>
              </a:r>
              <a:r>
                <a:rPr lang="en-US" sz="1400" dirty="0" err="1" smtClean="0"/>
                <a:t>S.Kom</a:t>
              </a:r>
              <a:r>
                <a:rPr lang="en-US" sz="1400" dirty="0" smtClean="0"/>
                <a:t>.</a:t>
              </a:r>
              <a:endParaRPr lang="en-US" sz="1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937537" y="3655135"/>
            <a:ext cx="1600467" cy="1285712"/>
            <a:chOff x="10067130" y="3631446"/>
            <a:chExt cx="1600467" cy="1285712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7130" y="4289639"/>
              <a:ext cx="1446484" cy="627519"/>
            </a:xfrm>
            <a:prstGeom prst="rect">
              <a:avLst/>
            </a:prstGeom>
          </p:spPr>
        </p:pic>
        <p:sp>
          <p:nvSpPr>
            <p:cNvPr id="102" name="Cloud Callout 101"/>
            <p:cNvSpPr/>
            <p:nvPr/>
          </p:nvSpPr>
          <p:spPr>
            <a:xfrm>
              <a:off x="10430468" y="3631446"/>
              <a:ext cx="1237129" cy="540517"/>
            </a:xfrm>
            <a:prstGeom prst="cloudCallou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 smtClean="0"/>
                <a:t>A.Md</a:t>
              </a:r>
              <a:r>
                <a:rPr lang="en-US" sz="1400" dirty="0" smtClean="0"/>
                <a:t>., </a:t>
              </a:r>
              <a:r>
                <a:rPr lang="en-US" sz="1400" dirty="0" err="1" smtClean="0"/>
                <a:t>S.Tr</a:t>
              </a:r>
              <a:r>
                <a:rPr lang="en-US" sz="1400" dirty="0" smtClean="0"/>
                <a:t>.</a:t>
              </a:r>
              <a:endParaRPr lang="en-US" sz="14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005249" y="5023733"/>
            <a:ext cx="1311060" cy="1571891"/>
            <a:chOff x="10202554" y="5037948"/>
            <a:chExt cx="1311060" cy="1571891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2554" y="5434203"/>
              <a:ext cx="1175636" cy="1175636"/>
            </a:xfrm>
            <a:prstGeom prst="rect">
              <a:avLst/>
            </a:prstGeom>
          </p:spPr>
        </p:pic>
        <p:sp>
          <p:nvSpPr>
            <p:cNvPr id="107" name="Cloud Callout 106"/>
            <p:cNvSpPr/>
            <p:nvPr/>
          </p:nvSpPr>
          <p:spPr>
            <a:xfrm>
              <a:off x="10618232" y="5037948"/>
              <a:ext cx="895382" cy="540517"/>
            </a:xfrm>
            <a:prstGeom prst="cloudCallou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Ir., dr. Ar.</a:t>
              </a:r>
              <a:endParaRPr lang="en-US" sz="1400"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34" idx="2"/>
            <a:endCxn id="18" idx="6"/>
          </p:cNvCxnSpPr>
          <p:nvPr/>
        </p:nvCxnSpPr>
        <p:spPr>
          <a:xfrm flipH="1" flipV="1">
            <a:off x="2479782" y="4191351"/>
            <a:ext cx="1294361" cy="49529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52" idx="1"/>
          </p:cNvCxnSpPr>
          <p:nvPr/>
        </p:nvCxnSpPr>
        <p:spPr>
          <a:xfrm flipH="1" flipV="1">
            <a:off x="6367434" y="4705715"/>
            <a:ext cx="830092" cy="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35" idx="2"/>
            <a:endCxn id="18" idx="6"/>
          </p:cNvCxnSpPr>
          <p:nvPr/>
        </p:nvCxnSpPr>
        <p:spPr>
          <a:xfrm flipH="1" flipV="1">
            <a:off x="2479782" y="4191351"/>
            <a:ext cx="1294361" cy="183067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42" idx="1"/>
          </p:cNvCxnSpPr>
          <p:nvPr/>
        </p:nvCxnSpPr>
        <p:spPr>
          <a:xfrm flipH="1">
            <a:off x="6355248" y="6022022"/>
            <a:ext cx="842278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0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"/>
                            </p:stCondLst>
                            <p:childTnLst>
                              <p:par>
                                <p:cTn id="150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1" animBg="1"/>
      <p:bldP spid="34" grpId="0" animBg="1"/>
      <p:bldP spid="35" grpId="0" animBg="1"/>
      <p:bldP spid="42" grpId="0" animBg="1"/>
      <p:bldP spid="52" grpId="0" animBg="1"/>
      <p:bldP spid="64" grpId="0" animBg="1"/>
      <p:bldP spid="68" grpId="0" animBg="1"/>
      <p:bldP spid="70" grpId="0" animBg="1"/>
      <p:bldP spid="72" grpId="0" animBg="1"/>
      <p:bldP spid="73" grpId="0" animBg="1"/>
      <p:bldP spid="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A2198942-3878-4909-884B-7CA0E318DFD7}"/>
              </a:ext>
            </a:extLst>
          </p:cNvPr>
          <p:cNvGrpSpPr/>
          <p:nvPr/>
        </p:nvGrpSpPr>
        <p:grpSpPr>
          <a:xfrm>
            <a:off x="5034746" y="2140948"/>
            <a:ext cx="1805441" cy="1866900"/>
            <a:chOff x="6381341" y="2209800"/>
            <a:chExt cx="1805441" cy="1866900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4B2E4077-565B-48E9-A42E-57895BC5AA27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ABFDA63-D1BE-4B0B-A1BF-19B81E35575F}"/>
                </a:ext>
              </a:extLst>
            </p:cNvPr>
            <p:cNvSpPr txBox="1"/>
            <p:nvPr/>
          </p:nvSpPr>
          <p:spPr>
            <a:xfrm>
              <a:off x="6381341" y="2409921"/>
              <a:ext cx="18054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SEKOLAH TINGGI</a:t>
              </a:r>
              <a:endParaRPr lang="en-US" sz="20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30A81F-25E0-4239-B494-46C9D4937700}"/>
              </a:ext>
            </a:extLst>
          </p:cNvPr>
          <p:cNvGrpSpPr/>
          <p:nvPr/>
        </p:nvGrpSpPr>
        <p:grpSpPr>
          <a:xfrm>
            <a:off x="2832572" y="2131423"/>
            <a:ext cx="1805441" cy="1866900"/>
            <a:chOff x="3884465" y="2209800"/>
            <a:chExt cx="1805441" cy="1866900"/>
          </a:xfrm>
        </p:grpSpPr>
        <p:sp>
          <p:nvSpPr>
            <p:cNvPr id="15" name="Rectangle: Top Corners Rounded 14">
              <a:extLst>
                <a:ext uri="{FF2B5EF4-FFF2-40B4-BE49-F238E27FC236}">
                  <a16:creationId xmlns:a16="http://schemas.microsoft.com/office/drawing/2014/main" id="{6C90D299-5340-438E-A62B-883CADA51767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B84361-FFCA-4952-9762-BC2B8113DC6B}"/>
                </a:ext>
              </a:extLst>
            </p:cNvPr>
            <p:cNvSpPr txBox="1"/>
            <p:nvPr/>
          </p:nvSpPr>
          <p:spPr>
            <a:xfrm>
              <a:off x="3884465" y="2449144"/>
              <a:ext cx="1805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INSTITUT</a:t>
              </a:r>
              <a:endParaRPr lang="en-US" sz="20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1DA1449-9BBE-4FB5-854D-B6D832CCD806}"/>
              </a:ext>
            </a:extLst>
          </p:cNvPr>
          <p:cNvGrpSpPr/>
          <p:nvPr/>
        </p:nvGrpSpPr>
        <p:grpSpPr>
          <a:xfrm>
            <a:off x="617480" y="2131423"/>
            <a:ext cx="1805441" cy="1866900"/>
            <a:chOff x="1381919" y="2209800"/>
            <a:chExt cx="1805441" cy="1866900"/>
          </a:xfrm>
        </p:grpSpPr>
        <p:sp>
          <p:nvSpPr>
            <p:cNvPr id="12" name="Rectangle: Top Corners Rounded 11">
              <a:extLst>
                <a:ext uri="{FF2B5EF4-FFF2-40B4-BE49-F238E27FC236}">
                  <a16:creationId xmlns:a16="http://schemas.microsoft.com/office/drawing/2014/main" id="{E176DFE6-E6EE-4CBF-AB55-962516DAF6EF}"/>
                </a:ext>
              </a:extLst>
            </p:cNvPr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2352D7-E64D-4683-8555-4BBBFBED2197}"/>
                </a:ext>
              </a:extLst>
            </p:cNvPr>
            <p:cNvSpPr txBox="1"/>
            <p:nvPr/>
          </p:nvSpPr>
          <p:spPr>
            <a:xfrm>
              <a:off x="1381919" y="2439925"/>
              <a:ext cx="1805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UNIVERSITAS</a:t>
              </a:r>
              <a:endParaRPr lang="en-US" sz="20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2456543" y="131812"/>
            <a:ext cx="727891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BENTUK PERGURUAN TINGGI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5BC96-17A2-4BD5-BA51-10270687E851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BDE4C1-DAF9-476F-B807-27BE954F6C8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198942-3878-4909-884B-7CA0E318DFD7}"/>
              </a:ext>
            </a:extLst>
          </p:cNvPr>
          <p:cNvGrpSpPr/>
          <p:nvPr/>
        </p:nvGrpSpPr>
        <p:grpSpPr>
          <a:xfrm>
            <a:off x="9446342" y="2140948"/>
            <a:ext cx="1805441" cy="1866900"/>
            <a:chOff x="6381341" y="2209800"/>
            <a:chExt cx="1805441" cy="1866900"/>
          </a:xfrm>
        </p:grpSpPr>
        <p:sp>
          <p:nvSpPr>
            <p:cNvPr id="35" name="Rectangle: Top Corners Rounded 18">
              <a:extLst>
                <a:ext uri="{FF2B5EF4-FFF2-40B4-BE49-F238E27FC236}">
                  <a16:creationId xmlns:a16="http://schemas.microsoft.com/office/drawing/2014/main" id="{4B2E4077-565B-48E9-A42E-57895BC5AA27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BFDA63-D1BE-4B0B-A1BF-19B81E35575F}"/>
                </a:ext>
              </a:extLst>
            </p:cNvPr>
            <p:cNvSpPr txBox="1"/>
            <p:nvPr/>
          </p:nvSpPr>
          <p:spPr>
            <a:xfrm>
              <a:off x="6381341" y="2409921"/>
              <a:ext cx="1805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AKADEMI</a:t>
              </a:r>
              <a:endParaRPr lang="en-US" sz="24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30A81F-25E0-4239-B494-46C9D4937700}"/>
              </a:ext>
            </a:extLst>
          </p:cNvPr>
          <p:cNvGrpSpPr/>
          <p:nvPr/>
        </p:nvGrpSpPr>
        <p:grpSpPr>
          <a:xfrm>
            <a:off x="7236920" y="2140948"/>
            <a:ext cx="1805441" cy="1866900"/>
            <a:chOff x="3884465" y="2209800"/>
            <a:chExt cx="1805441" cy="1866900"/>
          </a:xfrm>
        </p:grpSpPr>
        <p:sp>
          <p:nvSpPr>
            <p:cNvPr id="38" name="Rectangle: Top Corners Rounded 14">
              <a:extLst>
                <a:ext uri="{FF2B5EF4-FFF2-40B4-BE49-F238E27FC236}">
                  <a16:creationId xmlns:a16="http://schemas.microsoft.com/office/drawing/2014/main" id="{6C90D299-5340-438E-A62B-883CADA51767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B84361-FFCA-4952-9762-BC2B8113DC6B}"/>
                </a:ext>
              </a:extLst>
            </p:cNvPr>
            <p:cNvSpPr txBox="1"/>
            <p:nvPr/>
          </p:nvSpPr>
          <p:spPr>
            <a:xfrm>
              <a:off x="3884465" y="2449144"/>
              <a:ext cx="1805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POLITEKNIK</a:t>
              </a:r>
              <a:endParaRPr lang="en-US" sz="24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16358" y="3064873"/>
            <a:ext cx="1626274" cy="3031986"/>
            <a:chOff x="716358" y="3064873"/>
            <a:chExt cx="1626274" cy="303198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A10DECE-FB54-4F98-9472-6CE168F86075}"/>
                </a:ext>
              </a:extLst>
            </p:cNvPr>
            <p:cNvSpPr/>
            <p:nvPr/>
          </p:nvSpPr>
          <p:spPr>
            <a:xfrm flipV="1">
              <a:off x="730079" y="3064873"/>
              <a:ext cx="1591582" cy="3031986"/>
            </a:xfrm>
            <a:custGeom>
              <a:avLst/>
              <a:gdLst>
                <a:gd name="connsiteX0" fmla="*/ 0 w 1591582"/>
                <a:gd name="connsiteY0" fmla="*/ 3031986 h 3031986"/>
                <a:gd name="connsiteX1" fmla="*/ 357641 w 1591582"/>
                <a:gd name="connsiteY1" fmla="*/ 3031986 h 3031986"/>
                <a:gd name="connsiteX2" fmla="*/ 795791 w 1591582"/>
                <a:gd name="connsiteY2" fmla="*/ 2593836 h 3031986"/>
                <a:gd name="connsiteX3" fmla="*/ 1233941 w 1591582"/>
                <a:gd name="connsiteY3" fmla="*/ 3031986 h 3031986"/>
                <a:gd name="connsiteX4" fmla="*/ 1591582 w 1591582"/>
                <a:gd name="connsiteY4" fmla="*/ 3031986 h 3031986"/>
                <a:gd name="connsiteX5" fmla="*/ 1591582 w 1591582"/>
                <a:gd name="connsiteY5" fmla="*/ 314242 h 3031986"/>
                <a:gd name="connsiteX6" fmla="*/ 1277340 w 1591582"/>
                <a:gd name="connsiteY6" fmla="*/ 0 h 3031986"/>
                <a:gd name="connsiteX7" fmla="*/ 314242 w 1591582"/>
                <a:gd name="connsiteY7" fmla="*/ 0 h 3031986"/>
                <a:gd name="connsiteX8" fmla="*/ 0 w 1591582"/>
                <a:gd name="connsiteY8" fmla="*/ 314242 h 303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582" h="3031986">
                  <a:moveTo>
                    <a:pt x="0" y="3031986"/>
                  </a:moveTo>
                  <a:lnTo>
                    <a:pt x="357641" y="3031986"/>
                  </a:lnTo>
                  <a:cubicBezTo>
                    <a:pt x="357641" y="2790002"/>
                    <a:pt x="553807" y="2593836"/>
                    <a:pt x="795791" y="2593836"/>
                  </a:cubicBezTo>
                  <a:cubicBezTo>
                    <a:pt x="1037775" y="2593836"/>
                    <a:pt x="1233941" y="2790002"/>
                    <a:pt x="1233941" y="3031986"/>
                  </a:cubicBezTo>
                  <a:lnTo>
                    <a:pt x="1591582" y="3031986"/>
                  </a:lnTo>
                  <a:lnTo>
                    <a:pt x="1591582" y="314242"/>
                  </a:lnTo>
                  <a:cubicBezTo>
                    <a:pt x="1591582" y="140691"/>
                    <a:pt x="1450891" y="0"/>
                    <a:pt x="1277340" y="0"/>
                  </a:cubicBezTo>
                  <a:lnTo>
                    <a:pt x="314242" y="0"/>
                  </a:lnTo>
                  <a:cubicBezTo>
                    <a:pt x="140691" y="0"/>
                    <a:pt x="0" y="140691"/>
                    <a:pt x="0" y="3142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sx="107000" sy="107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AFD7EC4-BD0C-414A-BAC7-6A87FBE0FD33}"/>
                </a:ext>
              </a:extLst>
            </p:cNvPr>
            <p:cNvSpPr txBox="1"/>
            <p:nvPr/>
          </p:nvSpPr>
          <p:spPr>
            <a:xfrm>
              <a:off x="716358" y="3590581"/>
              <a:ext cx="162627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Pendidikan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akademik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dan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atau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vokasi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banyak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rumpun</a:t>
              </a:r>
              <a:r>
                <a:rPr lang="en-US" sz="1400" b="1" dirty="0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Tw Cen MT" panose="020B0602020104020603" pitchFamily="34" charset="0"/>
                </a:rPr>
                <a:t>ilmu</a:t>
              </a:r>
              <a:endParaRPr lang="en-US" sz="1400" b="1" dirty="0">
                <a:solidFill>
                  <a:srgbClr val="FF0000"/>
                </a:solidFill>
                <a:latin typeface="Tw Cen MT" panose="020B0602020104020603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0078" y="4580866"/>
              <a:ext cx="1570927" cy="1336735"/>
              <a:chOff x="730078" y="4580866"/>
              <a:chExt cx="1570927" cy="1336735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7476" y="4967859"/>
                <a:ext cx="562749" cy="562749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7475" y="4580866"/>
                <a:ext cx="562749" cy="562749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7475" y="5354852"/>
                <a:ext cx="562749" cy="562749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0078" y="4971594"/>
                <a:ext cx="562749" cy="562749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8256" y="4967858"/>
                <a:ext cx="562749" cy="562749"/>
              </a:xfrm>
              <a:prstGeom prst="rect">
                <a:avLst/>
              </a:prstGeom>
            </p:spPr>
          </p:pic>
        </p:grpSp>
      </p:grpSp>
      <p:grpSp>
        <p:nvGrpSpPr>
          <p:cNvPr id="25" name="Group 24"/>
          <p:cNvGrpSpPr/>
          <p:nvPr/>
        </p:nvGrpSpPr>
        <p:grpSpPr>
          <a:xfrm>
            <a:off x="2932252" y="3064873"/>
            <a:ext cx="1598832" cy="3031986"/>
            <a:chOff x="2932252" y="3064873"/>
            <a:chExt cx="1598832" cy="303198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D33F448-D5EA-4698-93DE-C12876411D16}"/>
                </a:ext>
              </a:extLst>
            </p:cNvPr>
            <p:cNvSpPr/>
            <p:nvPr/>
          </p:nvSpPr>
          <p:spPr>
            <a:xfrm flipV="1">
              <a:off x="2939502" y="3064873"/>
              <a:ext cx="1591582" cy="3031986"/>
            </a:xfrm>
            <a:custGeom>
              <a:avLst/>
              <a:gdLst>
                <a:gd name="connsiteX0" fmla="*/ 0 w 1591582"/>
                <a:gd name="connsiteY0" fmla="*/ 3031986 h 3031986"/>
                <a:gd name="connsiteX1" fmla="*/ 357641 w 1591582"/>
                <a:gd name="connsiteY1" fmla="*/ 3031986 h 3031986"/>
                <a:gd name="connsiteX2" fmla="*/ 795791 w 1591582"/>
                <a:gd name="connsiteY2" fmla="*/ 2593836 h 3031986"/>
                <a:gd name="connsiteX3" fmla="*/ 1233941 w 1591582"/>
                <a:gd name="connsiteY3" fmla="*/ 3031986 h 3031986"/>
                <a:gd name="connsiteX4" fmla="*/ 1591582 w 1591582"/>
                <a:gd name="connsiteY4" fmla="*/ 3031986 h 3031986"/>
                <a:gd name="connsiteX5" fmla="*/ 1591582 w 1591582"/>
                <a:gd name="connsiteY5" fmla="*/ 314242 h 3031986"/>
                <a:gd name="connsiteX6" fmla="*/ 1277340 w 1591582"/>
                <a:gd name="connsiteY6" fmla="*/ 0 h 3031986"/>
                <a:gd name="connsiteX7" fmla="*/ 314242 w 1591582"/>
                <a:gd name="connsiteY7" fmla="*/ 0 h 3031986"/>
                <a:gd name="connsiteX8" fmla="*/ 0 w 1591582"/>
                <a:gd name="connsiteY8" fmla="*/ 314242 h 303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582" h="3031986">
                  <a:moveTo>
                    <a:pt x="0" y="3031986"/>
                  </a:moveTo>
                  <a:lnTo>
                    <a:pt x="357641" y="3031986"/>
                  </a:lnTo>
                  <a:cubicBezTo>
                    <a:pt x="357641" y="2790002"/>
                    <a:pt x="553807" y="2593836"/>
                    <a:pt x="795791" y="2593836"/>
                  </a:cubicBezTo>
                  <a:cubicBezTo>
                    <a:pt x="1037775" y="2593836"/>
                    <a:pt x="1233941" y="2790002"/>
                    <a:pt x="1233941" y="3031986"/>
                  </a:cubicBezTo>
                  <a:lnTo>
                    <a:pt x="1591582" y="3031986"/>
                  </a:lnTo>
                  <a:lnTo>
                    <a:pt x="1591582" y="314242"/>
                  </a:lnTo>
                  <a:cubicBezTo>
                    <a:pt x="1591582" y="140691"/>
                    <a:pt x="1450891" y="0"/>
                    <a:pt x="1277340" y="0"/>
                  </a:cubicBezTo>
                  <a:lnTo>
                    <a:pt x="314242" y="0"/>
                  </a:lnTo>
                  <a:cubicBezTo>
                    <a:pt x="140691" y="0"/>
                    <a:pt x="0" y="140691"/>
                    <a:pt x="0" y="3142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sx="107000" sy="107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F2BC42F-0899-4CCE-A35A-4E495A05687C}"/>
                </a:ext>
              </a:extLst>
            </p:cNvPr>
            <p:cNvSpPr txBox="1"/>
            <p:nvPr/>
          </p:nvSpPr>
          <p:spPr>
            <a:xfrm>
              <a:off x="2932252" y="3599462"/>
              <a:ext cx="159158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Pendidikan</a:t>
              </a:r>
              <a:r>
                <a:rPr 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akademik</a:t>
              </a:r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dan</a:t>
              </a:r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atau</a:t>
              </a:r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vokasi</a:t>
              </a:r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satu</a:t>
              </a:r>
              <a:r>
                <a:rPr 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/</a:t>
              </a:r>
              <a:r>
                <a:rPr lang="en-US" sz="1400" b="1" dirty="0" err="1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beberapa</a:t>
              </a:r>
              <a:r>
                <a:rPr 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rumpun</a:t>
              </a:r>
              <a:r>
                <a:rPr 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6">
                      <a:lumMod val="75000"/>
                    </a:schemeClr>
                  </a:solidFill>
                  <a:latin typeface="Tw Cen MT" panose="020B0602020104020603" pitchFamily="34" charset="0"/>
                </a:rPr>
                <a:t>ilmu</a:t>
              </a:r>
              <a:endParaRPr lang="en-US" sz="1400" b="1" dirty="0">
                <a:solidFill>
                  <a:schemeClr val="accent6">
                    <a:lumMod val="75000"/>
                  </a:schemeClr>
                </a:solidFill>
                <a:latin typeface="Tw Cen MT" panose="020B0602020104020603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939502" y="4967858"/>
              <a:ext cx="1570927" cy="566485"/>
              <a:chOff x="4016438" y="6141571"/>
              <a:chExt cx="1570927" cy="566485"/>
            </a:xfrm>
          </p:grpSpPr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3836" y="6141572"/>
                <a:ext cx="562749" cy="562749"/>
              </a:xfrm>
              <a:prstGeom prst="rect">
                <a:avLst/>
              </a:prstGeom>
            </p:spPr>
          </p:pic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6438" y="6145307"/>
                <a:ext cx="562749" cy="562749"/>
              </a:xfrm>
              <a:prstGeom prst="rect">
                <a:avLst/>
              </a:prstGeom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616" y="6141571"/>
                <a:ext cx="562749" cy="562749"/>
              </a:xfrm>
              <a:prstGeom prst="rect">
                <a:avLst/>
              </a:prstGeom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5120705" y="3064873"/>
            <a:ext cx="1612554" cy="3031986"/>
            <a:chOff x="5120705" y="3064873"/>
            <a:chExt cx="1612554" cy="303198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2992BDF-F7C4-4374-886A-86270F68E5B1}"/>
                </a:ext>
              </a:extLst>
            </p:cNvPr>
            <p:cNvSpPr/>
            <p:nvPr/>
          </p:nvSpPr>
          <p:spPr>
            <a:xfrm flipV="1">
              <a:off x="5141677" y="3064873"/>
              <a:ext cx="1591582" cy="3031986"/>
            </a:xfrm>
            <a:custGeom>
              <a:avLst/>
              <a:gdLst>
                <a:gd name="connsiteX0" fmla="*/ 0 w 1591582"/>
                <a:gd name="connsiteY0" fmla="*/ 3031986 h 3031986"/>
                <a:gd name="connsiteX1" fmla="*/ 357641 w 1591582"/>
                <a:gd name="connsiteY1" fmla="*/ 3031986 h 3031986"/>
                <a:gd name="connsiteX2" fmla="*/ 795791 w 1591582"/>
                <a:gd name="connsiteY2" fmla="*/ 2593836 h 3031986"/>
                <a:gd name="connsiteX3" fmla="*/ 1233941 w 1591582"/>
                <a:gd name="connsiteY3" fmla="*/ 3031986 h 3031986"/>
                <a:gd name="connsiteX4" fmla="*/ 1591582 w 1591582"/>
                <a:gd name="connsiteY4" fmla="*/ 3031986 h 3031986"/>
                <a:gd name="connsiteX5" fmla="*/ 1591582 w 1591582"/>
                <a:gd name="connsiteY5" fmla="*/ 314242 h 3031986"/>
                <a:gd name="connsiteX6" fmla="*/ 1277340 w 1591582"/>
                <a:gd name="connsiteY6" fmla="*/ 0 h 3031986"/>
                <a:gd name="connsiteX7" fmla="*/ 314242 w 1591582"/>
                <a:gd name="connsiteY7" fmla="*/ 0 h 3031986"/>
                <a:gd name="connsiteX8" fmla="*/ 0 w 1591582"/>
                <a:gd name="connsiteY8" fmla="*/ 314242 h 303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582" h="3031986">
                  <a:moveTo>
                    <a:pt x="0" y="3031986"/>
                  </a:moveTo>
                  <a:lnTo>
                    <a:pt x="357641" y="3031986"/>
                  </a:lnTo>
                  <a:cubicBezTo>
                    <a:pt x="357641" y="2790002"/>
                    <a:pt x="553807" y="2593836"/>
                    <a:pt x="795791" y="2593836"/>
                  </a:cubicBezTo>
                  <a:cubicBezTo>
                    <a:pt x="1037775" y="2593836"/>
                    <a:pt x="1233941" y="2790002"/>
                    <a:pt x="1233941" y="3031986"/>
                  </a:cubicBezTo>
                  <a:lnTo>
                    <a:pt x="1591582" y="3031986"/>
                  </a:lnTo>
                  <a:lnTo>
                    <a:pt x="1591582" y="314242"/>
                  </a:lnTo>
                  <a:cubicBezTo>
                    <a:pt x="1591582" y="140691"/>
                    <a:pt x="1450891" y="0"/>
                    <a:pt x="1277340" y="0"/>
                  </a:cubicBezTo>
                  <a:lnTo>
                    <a:pt x="314242" y="0"/>
                  </a:lnTo>
                  <a:cubicBezTo>
                    <a:pt x="140691" y="0"/>
                    <a:pt x="0" y="140691"/>
                    <a:pt x="0" y="3142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sx="107000" sy="107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4CFAA18-F935-43EC-B7D9-4E19F5F37090}"/>
                </a:ext>
              </a:extLst>
            </p:cNvPr>
            <p:cNvSpPr txBox="1"/>
            <p:nvPr/>
          </p:nvSpPr>
          <p:spPr>
            <a:xfrm>
              <a:off x="5120705" y="3599461"/>
              <a:ext cx="161255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Pendidikan</a:t>
              </a:r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akademik</a:t>
              </a:r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dan</a:t>
              </a:r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atau</a:t>
              </a:r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vokasi</a:t>
              </a:r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satu</a:t>
              </a:r>
              <a:r>
                <a:rPr lang="en-US" sz="1400" b="1" dirty="0" smtClean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rumpun</a:t>
              </a:r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chemeClr val="accent2">
                      <a:lumMod val="75000"/>
                    </a:schemeClr>
                  </a:solidFill>
                  <a:latin typeface="Tw Cen MT" panose="020B0602020104020603" pitchFamily="34" charset="0"/>
                </a:rPr>
                <a:t>ilmu</a:t>
              </a:r>
              <a:endParaRPr lang="en-US" sz="1400" b="1" dirty="0">
                <a:solidFill>
                  <a:schemeClr val="accent2">
                    <a:lumMod val="75000"/>
                  </a:schemeClr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5606" y="4971594"/>
              <a:ext cx="562749" cy="56274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9553273" y="3064873"/>
            <a:ext cx="1591582" cy="3031986"/>
            <a:chOff x="9553273" y="3064873"/>
            <a:chExt cx="1591582" cy="3031986"/>
          </a:xfrm>
        </p:grpSpPr>
        <p:sp>
          <p:nvSpPr>
            <p:cNvPr id="43" name="Freeform: Shape 19">
              <a:extLst>
                <a:ext uri="{FF2B5EF4-FFF2-40B4-BE49-F238E27FC236}">
                  <a16:creationId xmlns:a16="http://schemas.microsoft.com/office/drawing/2014/main" id="{B2992BDF-F7C4-4374-886A-86270F68E5B1}"/>
                </a:ext>
              </a:extLst>
            </p:cNvPr>
            <p:cNvSpPr/>
            <p:nvPr/>
          </p:nvSpPr>
          <p:spPr>
            <a:xfrm flipV="1">
              <a:off x="9553273" y="3064873"/>
              <a:ext cx="1591582" cy="3031986"/>
            </a:xfrm>
            <a:custGeom>
              <a:avLst/>
              <a:gdLst>
                <a:gd name="connsiteX0" fmla="*/ 0 w 1591582"/>
                <a:gd name="connsiteY0" fmla="*/ 3031986 h 3031986"/>
                <a:gd name="connsiteX1" fmla="*/ 357641 w 1591582"/>
                <a:gd name="connsiteY1" fmla="*/ 3031986 h 3031986"/>
                <a:gd name="connsiteX2" fmla="*/ 795791 w 1591582"/>
                <a:gd name="connsiteY2" fmla="*/ 2593836 h 3031986"/>
                <a:gd name="connsiteX3" fmla="*/ 1233941 w 1591582"/>
                <a:gd name="connsiteY3" fmla="*/ 3031986 h 3031986"/>
                <a:gd name="connsiteX4" fmla="*/ 1591582 w 1591582"/>
                <a:gd name="connsiteY4" fmla="*/ 3031986 h 3031986"/>
                <a:gd name="connsiteX5" fmla="*/ 1591582 w 1591582"/>
                <a:gd name="connsiteY5" fmla="*/ 314242 h 3031986"/>
                <a:gd name="connsiteX6" fmla="*/ 1277340 w 1591582"/>
                <a:gd name="connsiteY6" fmla="*/ 0 h 3031986"/>
                <a:gd name="connsiteX7" fmla="*/ 314242 w 1591582"/>
                <a:gd name="connsiteY7" fmla="*/ 0 h 3031986"/>
                <a:gd name="connsiteX8" fmla="*/ 0 w 1591582"/>
                <a:gd name="connsiteY8" fmla="*/ 314242 h 303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582" h="3031986">
                  <a:moveTo>
                    <a:pt x="0" y="3031986"/>
                  </a:moveTo>
                  <a:lnTo>
                    <a:pt x="357641" y="3031986"/>
                  </a:lnTo>
                  <a:cubicBezTo>
                    <a:pt x="357641" y="2790002"/>
                    <a:pt x="553807" y="2593836"/>
                    <a:pt x="795791" y="2593836"/>
                  </a:cubicBezTo>
                  <a:cubicBezTo>
                    <a:pt x="1037775" y="2593836"/>
                    <a:pt x="1233941" y="2790002"/>
                    <a:pt x="1233941" y="3031986"/>
                  </a:cubicBezTo>
                  <a:lnTo>
                    <a:pt x="1591582" y="3031986"/>
                  </a:lnTo>
                  <a:lnTo>
                    <a:pt x="1591582" y="314242"/>
                  </a:lnTo>
                  <a:cubicBezTo>
                    <a:pt x="1591582" y="140691"/>
                    <a:pt x="1450891" y="0"/>
                    <a:pt x="1277340" y="0"/>
                  </a:cubicBezTo>
                  <a:lnTo>
                    <a:pt x="314242" y="0"/>
                  </a:lnTo>
                  <a:cubicBezTo>
                    <a:pt x="140691" y="0"/>
                    <a:pt x="0" y="140691"/>
                    <a:pt x="0" y="3142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sx="107000" sy="107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4CFAA18-F935-43EC-B7D9-4E19F5F37090}"/>
                </a:ext>
              </a:extLst>
            </p:cNvPr>
            <p:cNvSpPr txBox="1"/>
            <p:nvPr/>
          </p:nvSpPr>
          <p:spPr>
            <a:xfrm>
              <a:off x="9658350" y="3592878"/>
              <a:ext cx="140017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rgbClr val="7030A0"/>
                  </a:solidFill>
                  <a:latin typeface="Tw Cen MT" panose="020B0602020104020603" pitchFamily="34" charset="0"/>
                </a:rPr>
                <a:t>Pendidikan</a:t>
              </a:r>
              <a:r>
                <a:rPr lang="en-US" sz="1400" b="1" dirty="0">
                  <a:solidFill>
                    <a:srgbClr val="7030A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7030A0"/>
                  </a:solidFill>
                  <a:latin typeface="Tw Cen MT" panose="020B0602020104020603" pitchFamily="34" charset="0"/>
                </a:rPr>
                <a:t>vokasi</a:t>
              </a:r>
              <a:r>
                <a:rPr lang="en-US" sz="1400" b="1" dirty="0">
                  <a:solidFill>
                    <a:srgbClr val="7030A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7030A0"/>
                  </a:solidFill>
                  <a:latin typeface="Tw Cen MT" panose="020B0602020104020603" pitchFamily="34" charset="0"/>
                </a:rPr>
                <a:t>satu</a:t>
              </a:r>
              <a:r>
                <a:rPr lang="en-US" sz="1400" b="1" dirty="0" smtClean="0">
                  <a:solidFill>
                    <a:srgbClr val="7030A0"/>
                  </a:solidFill>
                  <a:latin typeface="Tw Cen MT" panose="020B0602020104020603" pitchFamily="34" charset="0"/>
                </a:rPr>
                <a:t>/</a:t>
              </a:r>
              <a:r>
                <a:rPr lang="en-US" sz="1400" b="1" dirty="0" err="1" smtClean="0">
                  <a:solidFill>
                    <a:srgbClr val="7030A0"/>
                  </a:solidFill>
                  <a:latin typeface="Tw Cen MT" panose="020B0602020104020603" pitchFamily="34" charset="0"/>
                </a:rPr>
                <a:t>beberapa</a:t>
              </a:r>
              <a:r>
                <a:rPr lang="en-US" sz="1400" b="1" dirty="0" smtClean="0">
                  <a:solidFill>
                    <a:srgbClr val="7030A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7030A0"/>
                  </a:solidFill>
                  <a:latin typeface="Tw Cen MT" panose="020B0602020104020603" pitchFamily="34" charset="0"/>
                </a:rPr>
                <a:t>rumpun</a:t>
              </a:r>
              <a:r>
                <a:rPr lang="en-US" sz="1400" b="1" dirty="0">
                  <a:solidFill>
                    <a:srgbClr val="7030A0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7030A0"/>
                  </a:solidFill>
                  <a:latin typeface="Tw Cen MT" panose="020B0602020104020603" pitchFamily="34" charset="0"/>
                </a:rPr>
                <a:t>ilmu</a:t>
              </a:r>
              <a:endParaRPr lang="en-US" sz="1400" b="1" dirty="0">
                <a:solidFill>
                  <a:srgbClr val="7030A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7342" y="4971594"/>
              <a:ext cx="570148" cy="562749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3273" y="4975329"/>
              <a:ext cx="570148" cy="562749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4707" y="4971593"/>
              <a:ext cx="570148" cy="562749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7343850" y="3064873"/>
            <a:ext cx="1591582" cy="3031986"/>
            <a:chOff x="7343850" y="3064873"/>
            <a:chExt cx="1591582" cy="3031986"/>
          </a:xfrm>
        </p:grpSpPr>
        <p:sp>
          <p:nvSpPr>
            <p:cNvPr id="41" name="Freeform: Shape 15">
              <a:extLst>
                <a:ext uri="{FF2B5EF4-FFF2-40B4-BE49-F238E27FC236}">
                  <a16:creationId xmlns:a16="http://schemas.microsoft.com/office/drawing/2014/main" id="{FD33F448-D5EA-4698-93DE-C12876411D16}"/>
                </a:ext>
              </a:extLst>
            </p:cNvPr>
            <p:cNvSpPr/>
            <p:nvPr/>
          </p:nvSpPr>
          <p:spPr>
            <a:xfrm flipV="1">
              <a:off x="7343850" y="3064873"/>
              <a:ext cx="1591582" cy="3031986"/>
            </a:xfrm>
            <a:custGeom>
              <a:avLst/>
              <a:gdLst>
                <a:gd name="connsiteX0" fmla="*/ 0 w 1591582"/>
                <a:gd name="connsiteY0" fmla="*/ 3031986 h 3031986"/>
                <a:gd name="connsiteX1" fmla="*/ 357641 w 1591582"/>
                <a:gd name="connsiteY1" fmla="*/ 3031986 h 3031986"/>
                <a:gd name="connsiteX2" fmla="*/ 795791 w 1591582"/>
                <a:gd name="connsiteY2" fmla="*/ 2593836 h 3031986"/>
                <a:gd name="connsiteX3" fmla="*/ 1233941 w 1591582"/>
                <a:gd name="connsiteY3" fmla="*/ 3031986 h 3031986"/>
                <a:gd name="connsiteX4" fmla="*/ 1591582 w 1591582"/>
                <a:gd name="connsiteY4" fmla="*/ 3031986 h 3031986"/>
                <a:gd name="connsiteX5" fmla="*/ 1591582 w 1591582"/>
                <a:gd name="connsiteY5" fmla="*/ 314242 h 3031986"/>
                <a:gd name="connsiteX6" fmla="*/ 1277340 w 1591582"/>
                <a:gd name="connsiteY6" fmla="*/ 0 h 3031986"/>
                <a:gd name="connsiteX7" fmla="*/ 314242 w 1591582"/>
                <a:gd name="connsiteY7" fmla="*/ 0 h 3031986"/>
                <a:gd name="connsiteX8" fmla="*/ 0 w 1591582"/>
                <a:gd name="connsiteY8" fmla="*/ 314242 h 303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582" h="3031986">
                  <a:moveTo>
                    <a:pt x="0" y="3031986"/>
                  </a:moveTo>
                  <a:lnTo>
                    <a:pt x="357641" y="3031986"/>
                  </a:lnTo>
                  <a:cubicBezTo>
                    <a:pt x="357641" y="2790002"/>
                    <a:pt x="553807" y="2593836"/>
                    <a:pt x="795791" y="2593836"/>
                  </a:cubicBezTo>
                  <a:cubicBezTo>
                    <a:pt x="1037775" y="2593836"/>
                    <a:pt x="1233941" y="2790002"/>
                    <a:pt x="1233941" y="3031986"/>
                  </a:cubicBezTo>
                  <a:lnTo>
                    <a:pt x="1591582" y="3031986"/>
                  </a:lnTo>
                  <a:lnTo>
                    <a:pt x="1591582" y="314242"/>
                  </a:lnTo>
                  <a:cubicBezTo>
                    <a:pt x="1591582" y="140691"/>
                    <a:pt x="1450891" y="0"/>
                    <a:pt x="1277340" y="0"/>
                  </a:cubicBezTo>
                  <a:lnTo>
                    <a:pt x="314242" y="0"/>
                  </a:lnTo>
                  <a:cubicBezTo>
                    <a:pt x="140691" y="0"/>
                    <a:pt x="0" y="140691"/>
                    <a:pt x="0" y="3142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sx="107000" sy="107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2BC42F-0899-4CCE-A35A-4E495A05687C}"/>
                </a:ext>
              </a:extLst>
            </p:cNvPr>
            <p:cNvSpPr txBox="1"/>
            <p:nvPr/>
          </p:nvSpPr>
          <p:spPr>
            <a:xfrm>
              <a:off x="7448550" y="3593527"/>
              <a:ext cx="13100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rgbClr val="03A1A4"/>
                  </a:solidFill>
                  <a:latin typeface="Tw Cen MT" panose="020B0602020104020603" pitchFamily="34" charset="0"/>
                </a:rPr>
                <a:t>Pendidikan</a:t>
              </a:r>
              <a:r>
                <a:rPr lang="en-US" sz="1400" b="1" dirty="0">
                  <a:solidFill>
                    <a:srgbClr val="03A1A4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 smtClean="0">
                  <a:solidFill>
                    <a:srgbClr val="03A1A4"/>
                  </a:solidFill>
                  <a:latin typeface="Tw Cen MT" panose="020B0602020104020603" pitchFamily="34" charset="0"/>
                </a:rPr>
                <a:t>vokasi</a:t>
              </a:r>
              <a:r>
                <a:rPr lang="en-US" sz="1400" b="1" dirty="0" smtClean="0">
                  <a:solidFill>
                    <a:srgbClr val="03A1A4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03A1A4"/>
                  </a:solidFill>
                  <a:latin typeface="Tw Cen MT" panose="020B0602020104020603" pitchFamily="34" charset="0"/>
                </a:rPr>
                <a:t>banyak</a:t>
              </a:r>
              <a:r>
                <a:rPr lang="en-US" sz="1400" b="1" dirty="0">
                  <a:solidFill>
                    <a:srgbClr val="03A1A4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03A1A4"/>
                  </a:solidFill>
                  <a:latin typeface="Tw Cen MT" panose="020B0602020104020603" pitchFamily="34" charset="0"/>
                </a:rPr>
                <a:t>rumpun</a:t>
              </a:r>
              <a:r>
                <a:rPr lang="en-US" sz="1400" b="1" dirty="0">
                  <a:solidFill>
                    <a:srgbClr val="03A1A4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03A1A4"/>
                  </a:solidFill>
                  <a:latin typeface="Tw Cen MT" panose="020B0602020104020603" pitchFamily="34" charset="0"/>
                </a:rPr>
                <a:t>ilmu</a:t>
              </a:r>
              <a:endParaRPr lang="en-US" sz="1400" b="1" dirty="0">
                <a:solidFill>
                  <a:srgbClr val="03A1A4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1030" y="5000237"/>
              <a:ext cx="562749" cy="562749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1029" y="4613244"/>
              <a:ext cx="562749" cy="562749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1029" y="5387230"/>
              <a:ext cx="562749" cy="562749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632" y="5003972"/>
              <a:ext cx="562749" cy="562749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1810" y="5000236"/>
              <a:ext cx="562749" cy="5627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5791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72CB9A-11DA-403F-8A2C-8ACABB9E55E3}"/>
              </a:ext>
            </a:extLst>
          </p:cNvPr>
          <p:cNvCxnSpPr/>
          <p:nvPr/>
        </p:nvCxnSpPr>
        <p:spPr>
          <a:xfrm>
            <a:off x="9283943" y="3951776"/>
            <a:ext cx="225287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2DD698-41EA-44B3-A338-53428D7D5050}"/>
              </a:ext>
            </a:extLst>
          </p:cNvPr>
          <p:cNvCxnSpPr>
            <a:endCxn id="29" idx="6"/>
          </p:cNvCxnSpPr>
          <p:nvPr/>
        </p:nvCxnSpPr>
        <p:spPr>
          <a:xfrm>
            <a:off x="6345274" y="3951776"/>
            <a:ext cx="296092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41C71E-E08E-4C35-AF33-12A46FFB4E28}"/>
              </a:ext>
            </a:extLst>
          </p:cNvPr>
          <p:cNvCxnSpPr>
            <a:stCxn id="8" idx="2"/>
          </p:cNvCxnSpPr>
          <p:nvPr/>
        </p:nvCxnSpPr>
        <p:spPr>
          <a:xfrm>
            <a:off x="3284835" y="3951776"/>
            <a:ext cx="305987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AF54DAFC-72BF-4C18-B451-30110FC8EBCC}"/>
              </a:ext>
            </a:extLst>
          </p:cNvPr>
          <p:cNvSpPr/>
          <p:nvPr/>
        </p:nvSpPr>
        <p:spPr>
          <a:xfrm>
            <a:off x="2920504" y="3492195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B54977-33F8-4105-824C-3D0C493D5B00}"/>
              </a:ext>
            </a:extLst>
          </p:cNvPr>
          <p:cNvCxnSpPr>
            <a:cxnSpLocks/>
          </p:cNvCxnSpPr>
          <p:nvPr/>
        </p:nvCxnSpPr>
        <p:spPr>
          <a:xfrm>
            <a:off x="1769907" y="3951776"/>
            <a:ext cx="153851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ADB8234-7655-4312-99D5-ACC91B4B894B}"/>
              </a:ext>
            </a:extLst>
          </p:cNvPr>
          <p:cNvSpPr/>
          <p:nvPr/>
        </p:nvSpPr>
        <p:spPr>
          <a:xfrm>
            <a:off x="3284835" y="3856526"/>
            <a:ext cx="190500" cy="19050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68629C6-9D56-44C4-A90C-D16F2E7AA94B}"/>
              </a:ext>
            </a:extLst>
          </p:cNvPr>
          <p:cNvSpPr/>
          <p:nvPr/>
        </p:nvSpPr>
        <p:spPr>
          <a:xfrm>
            <a:off x="3165772" y="3737463"/>
            <a:ext cx="428626" cy="428626"/>
          </a:xfrm>
          <a:prstGeom prst="donut">
            <a:avLst>
              <a:gd name="adj" fmla="val 5281"/>
            </a:avLst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1E0E5245-3E9D-45CB-A2A2-78E37536928E}"/>
              </a:ext>
            </a:extLst>
          </p:cNvPr>
          <p:cNvSpPr/>
          <p:nvPr/>
        </p:nvSpPr>
        <p:spPr>
          <a:xfrm>
            <a:off x="3032900" y="3604591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8353AA-1A28-4FAD-AF44-130B899BAAE4}"/>
              </a:ext>
            </a:extLst>
          </p:cNvPr>
          <p:cNvCxnSpPr>
            <a:cxnSpLocks/>
          </p:cNvCxnSpPr>
          <p:nvPr/>
        </p:nvCxnSpPr>
        <p:spPr>
          <a:xfrm flipV="1">
            <a:off x="3380086" y="4298962"/>
            <a:ext cx="0" cy="1033387"/>
          </a:xfrm>
          <a:prstGeom prst="line">
            <a:avLst/>
          </a:prstGeom>
          <a:ln w="3810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6B49B4F-63E8-4430-9059-553CBCA3AB43}"/>
              </a:ext>
            </a:extLst>
          </p:cNvPr>
          <p:cNvSpPr/>
          <p:nvPr/>
        </p:nvSpPr>
        <p:spPr>
          <a:xfrm>
            <a:off x="3317965" y="5307216"/>
            <a:ext cx="124240" cy="12424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59B938-7387-4E6C-B81C-CA1B61488588}"/>
              </a:ext>
            </a:extLst>
          </p:cNvPr>
          <p:cNvSpPr txBox="1"/>
          <p:nvPr/>
        </p:nvSpPr>
        <p:spPr>
          <a:xfrm>
            <a:off x="2317813" y="2918287"/>
            <a:ext cx="2152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3A1A4"/>
                </a:solidFill>
                <a:latin typeface="Tw Cen MT" panose="020B0602020104020603" pitchFamily="34" charset="0"/>
              </a:rPr>
              <a:t>SNMPTN</a:t>
            </a:r>
            <a:endParaRPr lang="en-US" sz="4000" dirty="0">
              <a:solidFill>
                <a:srgbClr val="03A1A4"/>
              </a:solidFill>
              <a:latin typeface="Tw Cen MT" panose="020B06020201040206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23F98E-5FFF-4701-A99F-87B202C66033}"/>
              </a:ext>
            </a:extLst>
          </p:cNvPr>
          <p:cNvSpPr txBox="1"/>
          <p:nvPr/>
        </p:nvSpPr>
        <p:spPr>
          <a:xfrm>
            <a:off x="1655759" y="5400576"/>
            <a:ext cx="3455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Berdasarkan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Prestasi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Akademik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(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Rapor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dan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Prestasi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Lainnya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)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54B9C7B-4DA7-40E1-B723-68758EB971FE}"/>
              </a:ext>
            </a:extLst>
          </p:cNvPr>
          <p:cNvSpPr/>
          <p:nvPr/>
        </p:nvSpPr>
        <p:spPr>
          <a:xfrm rot="5400000">
            <a:off x="5823010" y="3492195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7A3CB3-AA60-41C6-B92B-B84EC0A87E61}"/>
              </a:ext>
            </a:extLst>
          </p:cNvPr>
          <p:cNvSpPr/>
          <p:nvPr/>
        </p:nvSpPr>
        <p:spPr>
          <a:xfrm>
            <a:off x="6187341" y="3856526"/>
            <a:ext cx="190500" cy="19050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5AB77009-91CD-4089-A339-205E1FD860BA}"/>
              </a:ext>
            </a:extLst>
          </p:cNvPr>
          <p:cNvSpPr/>
          <p:nvPr/>
        </p:nvSpPr>
        <p:spPr>
          <a:xfrm>
            <a:off x="6068278" y="3737463"/>
            <a:ext cx="428626" cy="428626"/>
          </a:xfrm>
          <a:prstGeom prst="donut">
            <a:avLst>
              <a:gd name="adj" fmla="val 5281"/>
            </a:avLst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ircle: Hollow 21">
            <a:extLst>
              <a:ext uri="{FF2B5EF4-FFF2-40B4-BE49-F238E27FC236}">
                <a16:creationId xmlns:a16="http://schemas.microsoft.com/office/drawing/2014/main" id="{EB4F978A-6973-4038-9D44-C992F6903D28}"/>
              </a:ext>
            </a:extLst>
          </p:cNvPr>
          <p:cNvSpPr/>
          <p:nvPr/>
        </p:nvSpPr>
        <p:spPr>
          <a:xfrm>
            <a:off x="5935406" y="3604591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82AF7D-7FF0-494C-891D-C601C69FAD64}"/>
              </a:ext>
            </a:extLst>
          </p:cNvPr>
          <p:cNvCxnSpPr>
            <a:cxnSpLocks/>
          </p:cNvCxnSpPr>
          <p:nvPr/>
        </p:nvCxnSpPr>
        <p:spPr>
          <a:xfrm flipV="1">
            <a:off x="6282592" y="2571204"/>
            <a:ext cx="0" cy="1033387"/>
          </a:xfrm>
          <a:prstGeom prst="line">
            <a:avLst/>
          </a:prstGeom>
          <a:ln w="3810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26033AC-E99E-4309-BD9B-47A98BA0DEA7}"/>
              </a:ext>
            </a:extLst>
          </p:cNvPr>
          <p:cNvSpPr/>
          <p:nvPr/>
        </p:nvSpPr>
        <p:spPr>
          <a:xfrm>
            <a:off x="6220471" y="2524848"/>
            <a:ext cx="124240" cy="12424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97ECE7-7E0E-48D0-9C27-6FB0E3DB79DD}"/>
              </a:ext>
            </a:extLst>
          </p:cNvPr>
          <p:cNvSpPr txBox="1"/>
          <p:nvPr/>
        </p:nvSpPr>
        <p:spPr>
          <a:xfrm>
            <a:off x="5106384" y="4339068"/>
            <a:ext cx="2367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EE9524"/>
                </a:solidFill>
                <a:latin typeface="Tw Cen MT" panose="020B0602020104020603" pitchFamily="34" charset="0"/>
              </a:rPr>
              <a:t>SBMPTN</a:t>
            </a:r>
            <a:endParaRPr lang="en-US" sz="4000" dirty="0">
              <a:solidFill>
                <a:srgbClr val="EE9524"/>
              </a:solidFill>
              <a:latin typeface="Tw Cen MT" panose="020B06020201040206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EA27D8-0CF3-496D-AD7D-2076231DE52C}"/>
              </a:ext>
            </a:extLst>
          </p:cNvPr>
          <p:cNvSpPr txBox="1"/>
          <p:nvPr/>
        </p:nvSpPr>
        <p:spPr>
          <a:xfrm>
            <a:off x="4897537" y="1859898"/>
            <a:ext cx="2763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Berdasarkan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hasil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tes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Tulis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/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Keterampilan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2636062-43D3-463C-B6BD-741D547DE965}"/>
              </a:ext>
            </a:extLst>
          </p:cNvPr>
          <p:cNvSpPr/>
          <p:nvPr/>
        </p:nvSpPr>
        <p:spPr>
          <a:xfrm>
            <a:off x="8751363" y="3492195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CB9A2B-6699-4804-99AE-7A924FDA4340}"/>
              </a:ext>
            </a:extLst>
          </p:cNvPr>
          <p:cNvSpPr/>
          <p:nvPr/>
        </p:nvSpPr>
        <p:spPr>
          <a:xfrm>
            <a:off x="9115694" y="3856526"/>
            <a:ext cx="190500" cy="19050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3A6CDF07-EF0B-4379-8FBF-3718BD896047}"/>
              </a:ext>
            </a:extLst>
          </p:cNvPr>
          <p:cNvSpPr/>
          <p:nvPr/>
        </p:nvSpPr>
        <p:spPr>
          <a:xfrm>
            <a:off x="8996631" y="3737463"/>
            <a:ext cx="428626" cy="428626"/>
          </a:xfrm>
          <a:prstGeom prst="donut">
            <a:avLst>
              <a:gd name="adj" fmla="val 5281"/>
            </a:avLst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ircle: Hollow 30">
            <a:extLst>
              <a:ext uri="{FF2B5EF4-FFF2-40B4-BE49-F238E27FC236}">
                <a16:creationId xmlns:a16="http://schemas.microsoft.com/office/drawing/2014/main" id="{FB3E2DCF-4068-4715-BD27-13370B541EAC}"/>
              </a:ext>
            </a:extLst>
          </p:cNvPr>
          <p:cNvSpPr/>
          <p:nvPr/>
        </p:nvSpPr>
        <p:spPr>
          <a:xfrm>
            <a:off x="8863759" y="3604591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49CDC4-E9AD-4789-BEA6-BFF07A73111B}"/>
              </a:ext>
            </a:extLst>
          </p:cNvPr>
          <p:cNvCxnSpPr>
            <a:cxnSpLocks/>
          </p:cNvCxnSpPr>
          <p:nvPr/>
        </p:nvCxnSpPr>
        <p:spPr>
          <a:xfrm flipV="1">
            <a:off x="9210945" y="4298962"/>
            <a:ext cx="0" cy="1033387"/>
          </a:xfrm>
          <a:prstGeom prst="line">
            <a:avLst/>
          </a:prstGeom>
          <a:ln w="3810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4A8794-EADF-4527-95C6-C9D6781E9C8E}"/>
              </a:ext>
            </a:extLst>
          </p:cNvPr>
          <p:cNvSpPr/>
          <p:nvPr/>
        </p:nvSpPr>
        <p:spPr>
          <a:xfrm>
            <a:off x="9148824" y="5307216"/>
            <a:ext cx="124240" cy="12424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E7D141-E60D-4B00-AA4B-1F588212DCAD}"/>
              </a:ext>
            </a:extLst>
          </p:cNvPr>
          <p:cNvSpPr txBox="1"/>
          <p:nvPr/>
        </p:nvSpPr>
        <p:spPr>
          <a:xfrm>
            <a:off x="8105646" y="2918287"/>
            <a:ext cx="2183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EF3078"/>
                </a:solidFill>
                <a:latin typeface="Tw Cen MT" panose="020B0602020104020603" pitchFamily="34" charset="0"/>
              </a:rPr>
              <a:t>MANDIRI</a:t>
            </a:r>
            <a:endParaRPr lang="en-US" sz="4000" dirty="0">
              <a:solidFill>
                <a:srgbClr val="EF3078"/>
              </a:solidFill>
              <a:latin typeface="Tw Cen MT" panose="020B06020201040206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5C5A36-EC92-462F-BB70-6A797D63B1DD}"/>
              </a:ext>
            </a:extLst>
          </p:cNvPr>
          <p:cNvSpPr txBox="1"/>
          <p:nvPr/>
        </p:nvSpPr>
        <p:spPr>
          <a:xfrm>
            <a:off x="7897745" y="5400332"/>
            <a:ext cx="2621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Diserahkan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sepenuhnya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kepada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setiap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</a:rPr>
              <a:t> PTN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CE23E97-80CA-4DCE-905B-0371552128FB}"/>
              </a:ext>
            </a:extLst>
          </p:cNvPr>
          <p:cNvCxnSpPr>
            <a:cxnSpLocks/>
          </p:cNvCxnSpPr>
          <p:nvPr/>
        </p:nvCxnSpPr>
        <p:spPr>
          <a:xfrm>
            <a:off x="1769907" y="6168833"/>
            <a:ext cx="3237522" cy="0"/>
          </a:xfrm>
          <a:prstGeom prst="line">
            <a:avLst/>
          </a:prstGeom>
          <a:ln w="28575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6AF9195-D1C7-4EAB-9766-CBBD5AC04E3E}"/>
              </a:ext>
            </a:extLst>
          </p:cNvPr>
          <p:cNvCxnSpPr>
            <a:cxnSpLocks/>
          </p:cNvCxnSpPr>
          <p:nvPr/>
        </p:nvCxnSpPr>
        <p:spPr>
          <a:xfrm>
            <a:off x="8022771" y="6168833"/>
            <a:ext cx="2387607" cy="0"/>
          </a:xfrm>
          <a:prstGeom prst="line">
            <a:avLst/>
          </a:prstGeom>
          <a:ln w="28575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67D5D77-7183-46A2-913A-91854EB46B5B}"/>
              </a:ext>
            </a:extLst>
          </p:cNvPr>
          <p:cNvCxnSpPr>
            <a:cxnSpLocks/>
          </p:cNvCxnSpPr>
          <p:nvPr/>
        </p:nvCxnSpPr>
        <p:spPr>
          <a:xfrm>
            <a:off x="5203371" y="1844928"/>
            <a:ext cx="2175837" cy="14970"/>
          </a:xfrm>
          <a:prstGeom prst="line">
            <a:avLst/>
          </a:prstGeom>
          <a:ln w="28575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C17817C-AF36-4468-94FC-44DCFF825290}"/>
              </a:ext>
            </a:extLst>
          </p:cNvPr>
          <p:cNvSpPr txBox="1"/>
          <p:nvPr/>
        </p:nvSpPr>
        <p:spPr>
          <a:xfrm>
            <a:off x="2456543" y="131812"/>
            <a:ext cx="727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POLA MASUK PTN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347FCAE-CD51-47C1-A0E5-7FE287A79E42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7F6F33-D335-4F37-A9F5-23DE49CB0B4A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3A95DB-0E0C-40A8-88F7-9DAC67B156F6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D1EA8C3-D35D-4FB7-8D6B-858B4EE08256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D4B96A9-29AD-4507-B1E8-D12C03BAD2C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AFA104-D1BD-427D-90C1-6CE47F2C7A56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88089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000"/>
                            </p:stCondLst>
                            <p:childTnLst>
                              <p:par>
                                <p:cTn id="1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50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0"/>
                            </p:stCondLst>
                            <p:childTnLst>
                              <p:par>
                                <p:cTn id="1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4" grpId="0" animBg="1"/>
      <p:bldP spid="16" grpId="0"/>
      <p:bldP spid="17" grpId="0"/>
      <p:bldP spid="18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7" grpId="0" animBg="1"/>
      <p:bldP spid="29" grpId="0" animBg="1"/>
      <p:bldP spid="30" grpId="0" animBg="1"/>
      <p:bldP spid="31" grpId="0" animBg="1"/>
      <p:bldP spid="33" grpId="0" animBg="1"/>
      <p:bldP spid="34" grpId="0"/>
      <p:bldP spid="35" grpId="0"/>
      <p:bldP spid="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3377560" y="1561922"/>
            <a:ext cx="1330968" cy="2478457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2456543" y="131812"/>
            <a:ext cx="727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FAKULTAS DI UNILA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5BC96-17A2-4BD5-BA51-10270687E851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BDE4C1-DAF9-476F-B807-27BE954F6C8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Snip Single Corner Rectangle 21"/>
          <p:cNvSpPr/>
          <p:nvPr/>
        </p:nvSpPr>
        <p:spPr>
          <a:xfrm>
            <a:off x="4708528" y="1298245"/>
            <a:ext cx="4715558" cy="527353"/>
          </a:xfrm>
          <a:prstGeom prst="snip1Rect">
            <a:avLst/>
          </a:prstGeom>
          <a:solidFill>
            <a:schemeClr val="bg2">
              <a:lumMod val="7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Ekonomi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dan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Bisnis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http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://feb.unila.ac.id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Snip Single Corner Rectangle 33"/>
          <p:cNvSpPr/>
          <p:nvPr/>
        </p:nvSpPr>
        <p:spPr>
          <a:xfrm>
            <a:off x="4708528" y="1963059"/>
            <a:ext cx="4715558" cy="555583"/>
          </a:xfrm>
          <a:prstGeom prst="snip1Rect">
            <a:avLst/>
          </a:prstGeom>
          <a:solidFill>
            <a:srgbClr val="D42428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Hukum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https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://fh.unila.ac.id/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Snip Single Corner Rectangle 34"/>
          <p:cNvSpPr/>
          <p:nvPr/>
        </p:nvSpPr>
        <p:spPr>
          <a:xfrm>
            <a:off x="4708528" y="2646448"/>
            <a:ext cx="4715558" cy="590035"/>
          </a:xfrm>
          <a:prstGeom prst="snip1Rect">
            <a:avLst/>
          </a:prstGeom>
          <a:solidFill>
            <a:srgbClr val="7030A0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Keguruan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Pendidikan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http://fkip.unila.ac.id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3377560" y="2240851"/>
            <a:ext cx="1330968" cy="177511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3377560" y="2941466"/>
            <a:ext cx="1330968" cy="1075973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50" y="3303103"/>
            <a:ext cx="2127003" cy="2092077"/>
          </a:xfrm>
          <a:prstGeom prst="rect">
            <a:avLst/>
          </a:prstGeom>
        </p:spPr>
      </p:pic>
      <p:sp>
        <p:nvSpPr>
          <p:cNvPr id="51" name="Snip Single Corner Rectangle 50"/>
          <p:cNvSpPr/>
          <p:nvPr/>
        </p:nvSpPr>
        <p:spPr>
          <a:xfrm>
            <a:off x="4708526" y="3364751"/>
            <a:ext cx="4715559" cy="584292"/>
          </a:xfrm>
          <a:prstGeom prst="snip1Rect">
            <a:avLst/>
          </a:prstGeom>
          <a:solidFill>
            <a:srgbClr val="00B050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Pertanian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https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://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fp.unila.ac.id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3363012" y="3656897"/>
            <a:ext cx="1345514" cy="33849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65" idx="2"/>
          </p:cNvCxnSpPr>
          <p:nvPr/>
        </p:nvCxnSpPr>
        <p:spPr>
          <a:xfrm flipH="1" flipV="1">
            <a:off x="3392106" y="4052197"/>
            <a:ext cx="1316420" cy="3492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Snip Single Corner Rectangle 64"/>
          <p:cNvSpPr/>
          <p:nvPr/>
        </p:nvSpPr>
        <p:spPr>
          <a:xfrm>
            <a:off x="4708526" y="4093647"/>
            <a:ext cx="4715559" cy="615515"/>
          </a:xfrm>
          <a:prstGeom prst="snip1Rect">
            <a:avLst/>
          </a:prstGeom>
          <a:solidFill>
            <a:srgbClr val="3B5998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Teknik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http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://eng.unila.ac.id/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7" name="Snip Single Corner Rectangle 66"/>
          <p:cNvSpPr/>
          <p:nvPr/>
        </p:nvSpPr>
        <p:spPr>
          <a:xfrm>
            <a:off x="4708528" y="4803238"/>
            <a:ext cx="4715558" cy="591942"/>
          </a:xfrm>
          <a:prstGeom prst="snip1Rect">
            <a:avLst/>
          </a:prstGeom>
          <a:solidFill>
            <a:schemeClr val="accent2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Sosial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Politik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https://fisip.unila.ac.id/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9" name="Snip Single Corner Rectangle 68"/>
          <p:cNvSpPr/>
          <p:nvPr/>
        </p:nvSpPr>
        <p:spPr>
          <a:xfrm>
            <a:off x="4708528" y="5520697"/>
            <a:ext cx="4715558" cy="576978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Matematika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Ilmu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Pengetahuan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Alam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https://fmipa.unila.ac.id/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67" idx="2"/>
          </p:cNvCxnSpPr>
          <p:nvPr/>
        </p:nvCxnSpPr>
        <p:spPr>
          <a:xfrm flipH="1" flipV="1">
            <a:off x="3377560" y="4072563"/>
            <a:ext cx="1330968" cy="102664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69" idx="2"/>
          </p:cNvCxnSpPr>
          <p:nvPr/>
        </p:nvCxnSpPr>
        <p:spPr>
          <a:xfrm flipH="1" flipV="1">
            <a:off x="3377560" y="4047048"/>
            <a:ext cx="1330968" cy="176213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nip Single Corner Rectangle 75"/>
          <p:cNvSpPr/>
          <p:nvPr/>
        </p:nvSpPr>
        <p:spPr>
          <a:xfrm>
            <a:off x="4708528" y="6210983"/>
            <a:ext cx="4715558" cy="555577"/>
          </a:xfrm>
          <a:prstGeom prst="snip1Rect">
            <a:avLst/>
          </a:prstGeom>
          <a:solidFill>
            <a:srgbClr val="92D050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Fakultas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</a:rPr>
              <a:t>Kedokteran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https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://fk.unila.ac.id/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  <a:stCxn id="76" idx="2"/>
          </p:cNvCxnSpPr>
          <p:nvPr/>
        </p:nvCxnSpPr>
        <p:spPr>
          <a:xfrm flipH="1" flipV="1">
            <a:off x="3377560" y="4072562"/>
            <a:ext cx="1330968" cy="241621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20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 animBg="1"/>
      <p:bldP spid="34" grpId="0" animBg="1"/>
      <p:bldP spid="35" grpId="0" animBg="1"/>
      <p:bldP spid="51" grpId="0" animBg="1"/>
      <p:bldP spid="65" grpId="0" animBg="1"/>
      <p:bldP spid="67" grpId="0" animBg="1"/>
      <p:bldP spid="69" grpId="0" animBg="1"/>
      <p:bldP spid="7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2072641" y="131812"/>
            <a:ext cx="806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rPr>
              <a:t>TERIMAKASIH ATAS PERHATIANNYA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5BC96-17A2-4BD5-BA51-10270687E851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BDE4C1-DAF9-476F-B807-27BE954F6C8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81B516C-8061-4048-95E2-A1F23968E0FD}"/>
              </a:ext>
            </a:extLst>
          </p:cNvPr>
          <p:cNvGrpSpPr/>
          <p:nvPr/>
        </p:nvGrpSpPr>
        <p:grpSpPr>
          <a:xfrm>
            <a:off x="625753" y="4445001"/>
            <a:ext cx="2336800" cy="1082467"/>
            <a:chOff x="979714" y="4445001"/>
            <a:chExt cx="2336800" cy="108246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860C70B-4E9F-4790-BF50-7F055E1EC158}"/>
                </a:ext>
              </a:extLst>
            </p:cNvPr>
            <p:cNvSpPr txBox="1"/>
            <p:nvPr/>
          </p:nvSpPr>
          <p:spPr>
            <a:xfrm>
              <a:off x="979714" y="4445001"/>
              <a:ext cx="2336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rgbClr val="FFC000"/>
                  </a:solidFill>
                  <a:latin typeface="Tw Cen MT" panose="020B0602020104020603" pitchFamily="34" charset="0"/>
                </a:rPr>
                <a:t>LTMPT</a:t>
              </a:r>
              <a:endParaRPr lang="en-US" sz="4400" b="1" dirty="0">
                <a:solidFill>
                  <a:srgbClr val="FFC00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87AB6E-ADBE-4DA9-A3B3-9BE1CAC20959}"/>
                </a:ext>
              </a:extLst>
            </p:cNvPr>
            <p:cNvSpPr txBox="1"/>
            <p:nvPr/>
          </p:nvSpPr>
          <p:spPr>
            <a:xfrm>
              <a:off x="979714" y="5127358"/>
              <a:ext cx="233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https://ltmpt.ac.id/</a:t>
              </a:r>
              <a:endParaRPr lang="en-US" sz="2000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F17EBD0-B5C7-4B0F-BDC4-DA5A1652EFE7}"/>
              </a:ext>
            </a:extLst>
          </p:cNvPr>
          <p:cNvGrpSpPr/>
          <p:nvPr/>
        </p:nvGrpSpPr>
        <p:grpSpPr>
          <a:xfrm>
            <a:off x="5989254" y="4471069"/>
            <a:ext cx="2336800" cy="1082467"/>
            <a:chOff x="3629784" y="4445001"/>
            <a:chExt cx="2336800" cy="10824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30E339-02DE-4B75-8F89-2CC74D45E2E6}"/>
                </a:ext>
              </a:extLst>
            </p:cNvPr>
            <p:cNvSpPr txBox="1"/>
            <p:nvPr/>
          </p:nvSpPr>
          <p:spPr>
            <a:xfrm>
              <a:off x="3629784" y="4445001"/>
              <a:ext cx="2336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chemeClr val="accent4">
                      <a:lumMod val="75000"/>
                    </a:schemeClr>
                  </a:solidFill>
                  <a:latin typeface="Tw Cen MT" panose="020B0602020104020603" pitchFamily="34" charset="0"/>
                </a:rPr>
                <a:t>SBMPTN</a:t>
              </a:r>
              <a:endParaRPr lang="en-US" sz="4400" b="1" dirty="0">
                <a:solidFill>
                  <a:schemeClr val="accent4">
                    <a:lumMod val="75000"/>
                  </a:schemeClr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35516C-168C-47FB-93C5-1D48B2D3BA82}"/>
                </a:ext>
              </a:extLst>
            </p:cNvPr>
            <p:cNvSpPr txBox="1"/>
            <p:nvPr/>
          </p:nvSpPr>
          <p:spPr>
            <a:xfrm>
              <a:off x="3629784" y="5127358"/>
              <a:ext cx="233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https://ltmpt.ac.id/</a:t>
              </a:r>
              <a:endParaRPr lang="en-US" sz="2000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64959F0-9EB2-4B44-B25A-CFD0E8853000}"/>
              </a:ext>
            </a:extLst>
          </p:cNvPr>
          <p:cNvGrpSpPr/>
          <p:nvPr/>
        </p:nvGrpSpPr>
        <p:grpSpPr>
          <a:xfrm>
            <a:off x="3302840" y="4471069"/>
            <a:ext cx="2336800" cy="1082467"/>
            <a:chOff x="6279854" y="4445001"/>
            <a:chExt cx="2336800" cy="108246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CE18DD-E58A-48FA-B511-D54CC55A52E0}"/>
                </a:ext>
              </a:extLst>
            </p:cNvPr>
            <p:cNvSpPr txBox="1"/>
            <p:nvPr/>
          </p:nvSpPr>
          <p:spPr>
            <a:xfrm>
              <a:off x="6279854" y="4445001"/>
              <a:ext cx="2336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rgbClr val="92D050"/>
                  </a:solidFill>
                  <a:latin typeface="Tw Cen MT" panose="020B0602020104020603" pitchFamily="34" charset="0"/>
                </a:rPr>
                <a:t>SNMPTN</a:t>
              </a:r>
              <a:endParaRPr lang="en-US" sz="4400" b="1" dirty="0">
                <a:solidFill>
                  <a:srgbClr val="92D05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DF23CA-D88B-4B19-B7E8-D6A6E7CC4E0C}"/>
                </a:ext>
              </a:extLst>
            </p:cNvPr>
            <p:cNvSpPr txBox="1"/>
            <p:nvPr/>
          </p:nvSpPr>
          <p:spPr>
            <a:xfrm>
              <a:off x="6279854" y="5127358"/>
              <a:ext cx="233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http://snmptn.ac.id/</a:t>
              </a:r>
              <a:endParaRPr lang="en-US" sz="2000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70E5CA-6D78-437F-980A-96443AAFC2B6}"/>
              </a:ext>
            </a:extLst>
          </p:cNvPr>
          <p:cNvGrpSpPr/>
          <p:nvPr/>
        </p:nvGrpSpPr>
        <p:grpSpPr>
          <a:xfrm>
            <a:off x="8388706" y="4445001"/>
            <a:ext cx="3290008" cy="1082467"/>
            <a:chOff x="8929924" y="4445001"/>
            <a:chExt cx="2336800" cy="108246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D51F3F-D090-4CBB-829D-97824CB67A37}"/>
                </a:ext>
              </a:extLst>
            </p:cNvPr>
            <p:cNvSpPr txBox="1"/>
            <p:nvPr/>
          </p:nvSpPr>
          <p:spPr>
            <a:xfrm>
              <a:off x="8929924" y="4445001"/>
              <a:ext cx="2336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rgbClr val="EF3078"/>
                  </a:solidFill>
                  <a:latin typeface="Tw Cen MT" panose="020B0602020104020603" pitchFamily="34" charset="0"/>
                </a:rPr>
                <a:t>SIMANILA</a:t>
              </a:r>
              <a:endParaRPr lang="en-US" sz="4400" b="1" dirty="0">
                <a:solidFill>
                  <a:srgbClr val="EF3078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E6B3E7-4F98-45BD-A438-3C323CCA5308}"/>
                </a:ext>
              </a:extLst>
            </p:cNvPr>
            <p:cNvSpPr txBox="1"/>
            <p:nvPr/>
          </p:nvSpPr>
          <p:spPr>
            <a:xfrm>
              <a:off x="8929924" y="5127358"/>
              <a:ext cx="233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https://simanila.unila.ac.id/</a:t>
              </a:r>
              <a:endParaRPr lang="en-US" sz="2000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49124" y="2235868"/>
            <a:ext cx="2090058" cy="2090058"/>
            <a:chOff x="1103085" y="2235868"/>
            <a:chExt cx="2090058" cy="209005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A3C8B63-5D17-482E-B720-18EB5FF71186}"/>
                </a:ext>
              </a:extLst>
            </p:cNvPr>
            <p:cNvSpPr/>
            <p:nvPr/>
          </p:nvSpPr>
          <p:spPr>
            <a:xfrm>
              <a:off x="1103085" y="2235868"/>
              <a:ext cx="2090058" cy="209005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45" y="2985299"/>
              <a:ext cx="1985537" cy="539060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3426211" y="2235868"/>
            <a:ext cx="2090058" cy="2090058"/>
            <a:chOff x="3780172" y="2235868"/>
            <a:chExt cx="2090058" cy="209005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42B0818-7BAA-4F1B-837D-E573951767EE}"/>
                </a:ext>
              </a:extLst>
            </p:cNvPr>
            <p:cNvSpPr/>
            <p:nvPr/>
          </p:nvSpPr>
          <p:spPr>
            <a:xfrm>
              <a:off x="3780172" y="2235868"/>
              <a:ext cx="2090058" cy="209005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7380" y="2545091"/>
              <a:ext cx="1255642" cy="1471612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6112625" y="2235868"/>
            <a:ext cx="2090058" cy="2090058"/>
            <a:chOff x="6466586" y="2235868"/>
            <a:chExt cx="2090058" cy="20900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0432395-6B83-4BC8-8AC2-6B7C01B05D4B}"/>
                </a:ext>
              </a:extLst>
            </p:cNvPr>
            <p:cNvSpPr/>
            <p:nvPr/>
          </p:nvSpPr>
          <p:spPr>
            <a:xfrm>
              <a:off x="6466586" y="2235868"/>
              <a:ext cx="2090058" cy="209005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4143" y="2527357"/>
              <a:ext cx="1454944" cy="1454944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8938327" y="2209800"/>
            <a:ext cx="2090058" cy="2090058"/>
            <a:chOff x="9292288" y="2209800"/>
            <a:chExt cx="2090058" cy="209005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0AC9577-80FD-4963-A201-C55D7B4DF021}"/>
                </a:ext>
              </a:extLst>
            </p:cNvPr>
            <p:cNvSpPr/>
            <p:nvPr/>
          </p:nvSpPr>
          <p:spPr>
            <a:xfrm>
              <a:off x="9292288" y="2209800"/>
              <a:ext cx="2090058" cy="2090058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45851" y="2560897"/>
              <a:ext cx="1462857" cy="1421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1931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13741</TotalTime>
  <Words>249</Words>
  <Application>Microsoft Office PowerPoint</Application>
  <PresentationFormat>Widescreen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Nahid Ahmed</dc:creator>
  <cp:lastModifiedBy>BPPMB</cp:lastModifiedBy>
  <cp:revision>629</cp:revision>
  <dcterms:created xsi:type="dcterms:W3CDTF">2017-10-30T13:02:30Z</dcterms:created>
  <dcterms:modified xsi:type="dcterms:W3CDTF">2021-01-26T04:04:56Z</dcterms:modified>
</cp:coreProperties>
</file>